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9"/>
  </p:notesMasterIdLst>
  <p:sldIdLst>
    <p:sldId id="4192" r:id="rId2"/>
    <p:sldId id="4197" r:id="rId3"/>
    <p:sldId id="4209" r:id="rId4"/>
    <p:sldId id="4210" r:id="rId5"/>
    <p:sldId id="4211" r:id="rId6"/>
    <p:sldId id="4208" r:id="rId7"/>
    <p:sldId id="4212" r:id="rId8"/>
    <p:sldId id="4207" r:id="rId9"/>
    <p:sldId id="4215" r:id="rId10"/>
    <p:sldId id="270" r:id="rId11"/>
    <p:sldId id="4217" r:id="rId12"/>
    <p:sldId id="4216" r:id="rId13"/>
    <p:sldId id="4218" r:id="rId14"/>
    <p:sldId id="4213" r:id="rId15"/>
    <p:sldId id="4206" r:id="rId16"/>
    <p:sldId id="4219" r:id="rId17"/>
    <p:sldId id="419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D0"/>
    <a:srgbClr val="011C32"/>
    <a:srgbClr val="7C8EA0"/>
    <a:srgbClr val="02143C"/>
    <a:srgbClr val="E8EEFF"/>
    <a:srgbClr val="02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3"/>
    <p:restoredTop sz="94966"/>
  </p:normalViewPr>
  <p:slideViewPr>
    <p:cSldViewPr snapToGrid="0" showGuides="1">
      <p:cViewPr varScale="1">
        <p:scale>
          <a:sx n="121" d="100"/>
          <a:sy n="121" d="100"/>
        </p:scale>
        <p:origin x="1344" y="184"/>
      </p:cViewPr>
      <p:guideLst>
        <p:guide pos="3816"/>
        <p:guide orient="horz" pos="2160"/>
        <p:guide orient="horz"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C3E44-24E0-E7EE-DC2C-D11B27C9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0"/>
            <a:ext cx="899160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31A2ED-36FD-2A27-0280-2BAA4BE8F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0" y="6638826"/>
            <a:ext cx="104775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73ED-6FC3-240E-FD79-5C9C1B35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E8E0A0-EBA5-FCE8-DB05-AE9091399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8A3E416-B7DC-9289-0F71-02C0E72C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7E5878A-1552-B223-F43B-5038DE4B26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A478EFB-CB01-5D7C-25EB-8FE3C542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D803D6-673A-5DDE-DFD1-A8CEB560F8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A00B1E-82F2-53D3-6036-9B46FBE71C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64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svg"/><Relationship Id="rId3" Type="http://schemas.openxmlformats.org/officeDocument/2006/relationships/image" Target="../media/image19.svg"/><Relationship Id="rId21" Type="http://schemas.openxmlformats.org/officeDocument/2006/relationships/image" Target="../media/image37.emf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emf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23" Type="http://schemas.openxmlformats.org/officeDocument/2006/relationships/image" Target="../media/image39.emf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emf"/><Relationship Id="rId9" Type="http://schemas.openxmlformats.org/officeDocument/2006/relationships/image" Target="../media/image25.svg"/><Relationship Id="rId14" Type="http://schemas.openxmlformats.org/officeDocument/2006/relationships/image" Target="../media/image30.emf"/><Relationship Id="rId22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2410B-6AF7-5C23-C262-97C467549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Scientific Machine Learning and </a:t>
            </a:r>
            <a:r>
              <a:rPr lang="en-US" dirty="0" err="1"/>
              <a:t>Tensorflow</a:t>
            </a:r>
            <a:r>
              <a:rPr lang="en-US" dirty="0"/>
              <a:t> tutorial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7648E5-4D33-101D-02F7-374668BC7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Operator Learning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4873B7-1324-8AB3-9E55-13DFF8C23AA3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SAND2024-00936O</a:t>
            </a:r>
            <a:endParaRPr lang="en-US" dirty="0"/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BF8AA6E4-CF98-B511-D727-AC5D53403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895" y="3718560"/>
            <a:ext cx="5268686" cy="552733"/>
          </a:xfrm>
        </p:spPr>
        <p:txBody>
          <a:bodyPr/>
          <a:lstStyle/>
          <a:p>
            <a:r>
              <a:rPr lang="en-US" dirty="0"/>
              <a:t>Ravi G Patel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952FCF8B-DA99-86CF-A024-7D53FF6006F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895" y="4393310"/>
            <a:ext cx="4819650" cy="446913"/>
          </a:xfrm>
        </p:spPr>
        <p:txBody>
          <a:bodyPr/>
          <a:lstStyle/>
          <a:p>
            <a:r>
              <a:rPr lang="en-US" dirty="0"/>
              <a:t>Scientific Machine Learning Department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EB4C6D2A-AFF1-EB0D-E151-3B232EB512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2895" y="4888992"/>
            <a:ext cx="4452257" cy="1402080"/>
          </a:xfrm>
        </p:spPr>
        <p:txBody>
          <a:bodyPr>
            <a:normAutofit/>
          </a:bodyPr>
          <a:lstStyle/>
          <a:p>
            <a:r>
              <a:rPr lang="en-US" dirty="0"/>
              <a:t>February 1 – 2, 2024</a:t>
            </a:r>
          </a:p>
          <a:p>
            <a:r>
              <a:rPr lang="en-US" dirty="0"/>
              <a:t>Numerical PDEs: Analysis, Algorithms, and Data Challenges</a:t>
            </a:r>
          </a:p>
          <a:p>
            <a:r>
              <a:rPr lang="en-US" dirty="0"/>
              <a:t>ICERM</a:t>
            </a:r>
          </a:p>
          <a:p>
            <a:r>
              <a:rPr lang="en-US" dirty="0"/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5639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71E8-13F1-F54A-86F5-9DA17557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MOR-Physics: motivation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49C06A55-2323-7546-AE3B-3A4C0665F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66" y="1454387"/>
            <a:ext cx="7255731" cy="657749"/>
          </a:xfrm>
        </p:spPr>
        <p:txBody>
          <a:bodyPr>
            <a:normAutofit/>
          </a:bodyPr>
          <a:lstStyle/>
          <a:p>
            <a:pPr marL="63500" indent="0">
              <a:buNone/>
            </a:pPr>
            <a:r>
              <a:rPr lang="en-US" dirty="0"/>
              <a:t>For smooth functions in a periodic domain,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E2197C08-5D53-E444-AF59-8BA9CFCE2700}"/>
              </a:ext>
            </a:extLst>
          </p:cNvPr>
          <p:cNvSpPr txBox="1">
            <a:spLocks/>
          </p:cNvSpPr>
          <p:nvPr/>
        </p:nvSpPr>
        <p:spPr>
          <a:xfrm>
            <a:off x="618866" y="3961926"/>
            <a:ext cx="2519445" cy="8286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 indent="0">
              <a:buFont typeface="Calibri" panose="020F0502020204030204" pitchFamily="34" charset="0"/>
              <a:buNone/>
            </a:pPr>
            <a:r>
              <a:rPr lang="en-US" dirty="0"/>
              <a:t>Parameterization contains,</a:t>
            </a:r>
          </a:p>
          <a:p>
            <a:pPr marL="349250" indent="1588">
              <a:buFont typeface="Arial" panose="020B0604020202020204" pitchFamily="34" charset="0"/>
              <a:buChar char="•"/>
            </a:pPr>
            <a:r>
              <a:rPr lang="en-US" dirty="0"/>
              <a:t> Laplacian</a:t>
            </a:r>
          </a:p>
          <a:p>
            <a:pPr marL="349250" indent="158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692C8C1F-EBFA-C942-B1F3-69B1A64F4F75}"/>
              </a:ext>
            </a:extLst>
          </p:cNvPr>
          <p:cNvSpPr txBox="1">
            <a:spLocks/>
          </p:cNvSpPr>
          <p:nvPr/>
        </p:nvSpPr>
        <p:spPr>
          <a:xfrm>
            <a:off x="924784" y="1983306"/>
            <a:ext cx="1595416" cy="3870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Font typeface="Calibri" panose="020F0502020204030204" pitchFamily="34" charset="0"/>
              <a:buNone/>
            </a:pPr>
            <a:r>
              <a:rPr lang="en-US" dirty="0"/>
              <a:t>Physical space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9678A45B-1776-094F-ABCB-C32747B85BF9}"/>
              </a:ext>
            </a:extLst>
          </p:cNvPr>
          <p:cNvSpPr txBox="1">
            <a:spLocks/>
          </p:cNvSpPr>
          <p:nvPr/>
        </p:nvSpPr>
        <p:spPr>
          <a:xfrm>
            <a:off x="5320778" y="1983305"/>
            <a:ext cx="1595416" cy="3870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Font typeface="Calibri" panose="020F0502020204030204" pitchFamily="34" charset="0"/>
              <a:buNone/>
            </a:pPr>
            <a:r>
              <a:rPr lang="en-US" dirty="0"/>
              <a:t>Fourier space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315A14-B257-3C4A-A795-A9563C8571A0}"/>
              </a:ext>
            </a:extLst>
          </p:cNvPr>
          <p:cNvCxnSpPr/>
          <p:nvPr/>
        </p:nvCxnSpPr>
        <p:spPr>
          <a:xfrm>
            <a:off x="3269132" y="2366477"/>
            <a:ext cx="1463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63CDC1C-B3E7-1C40-99A3-4B7699AC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52" y="2461621"/>
            <a:ext cx="203200" cy="1778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C2DABD-92E6-C247-A0FC-F6703ACEF380}"/>
              </a:ext>
            </a:extLst>
          </p:cNvPr>
          <p:cNvCxnSpPr>
            <a:cxnSpLocks/>
          </p:cNvCxnSpPr>
          <p:nvPr/>
        </p:nvCxnSpPr>
        <p:spPr>
          <a:xfrm flipH="1">
            <a:off x="3269132" y="2992632"/>
            <a:ext cx="14630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8FDBF2E-F802-754D-8427-BB78533E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052" y="3029325"/>
            <a:ext cx="419100" cy="215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CC948F2-8793-C843-9546-CA8AEA66B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84" y="2458116"/>
            <a:ext cx="2006600" cy="495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213D89-B1FF-2C41-AEDC-050B405DB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778" y="2377682"/>
            <a:ext cx="2032000" cy="520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120B29E-EE7B-634F-9E9D-747709193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84" y="3063895"/>
            <a:ext cx="673100" cy="241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C8154F-E097-5146-ADB4-D176B849E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859" y="3029996"/>
            <a:ext cx="736600" cy="279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B051E84-546C-6E4A-ADCA-7FB705BC4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1326" y="4786628"/>
            <a:ext cx="2425700" cy="2667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DF556B-3F4C-3A41-B303-2278B282BEFA}"/>
              </a:ext>
            </a:extLst>
          </p:cNvPr>
          <p:cNvCxnSpPr>
            <a:cxnSpLocks/>
          </p:cNvCxnSpPr>
          <p:nvPr/>
        </p:nvCxnSpPr>
        <p:spPr>
          <a:xfrm flipH="1" flipV="1">
            <a:off x="3404522" y="5069347"/>
            <a:ext cx="169333" cy="259648"/>
          </a:xfrm>
          <a:prstGeom prst="straightConnector1">
            <a:avLst/>
          </a:prstGeom>
          <a:ln>
            <a:solidFill>
              <a:srgbClr val="E28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016707-E891-2742-8AC0-6A82327409EF}"/>
              </a:ext>
            </a:extLst>
          </p:cNvPr>
          <p:cNvCxnSpPr>
            <a:cxnSpLocks/>
          </p:cNvCxnSpPr>
          <p:nvPr/>
        </p:nvCxnSpPr>
        <p:spPr>
          <a:xfrm flipV="1">
            <a:off x="2456255" y="5086834"/>
            <a:ext cx="223661" cy="264737"/>
          </a:xfrm>
          <a:prstGeom prst="straightConnector1">
            <a:avLst/>
          </a:prstGeom>
          <a:ln>
            <a:solidFill>
              <a:srgbClr val="E28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033E05D-2C9F-B543-83D8-216DA5B98E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3609" y="5409531"/>
            <a:ext cx="114300" cy="152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0814BEF-0A19-3F42-8C5D-704A24E4F7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8305" y="5350540"/>
            <a:ext cx="127000" cy="1651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2C4402F-3E4B-7D45-8022-90EAA1E963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4930" y="4786628"/>
            <a:ext cx="2451100" cy="266700"/>
          </a:xfrm>
          <a:prstGeom prst="rect">
            <a:avLst/>
          </a:prstGeom>
        </p:spPr>
      </p:pic>
      <p:sp>
        <p:nvSpPr>
          <p:cNvPr id="50" name="Content Placeholder 4">
            <a:extLst>
              <a:ext uri="{FF2B5EF4-FFF2-40B4-BE49-F238E27FC236}">
                <a16:creationId xmlns:a16="http://schemas.microsoft.com/office/drawing/2014/main" id="{500F1CB2-3829-3F4C-BC12-283B2F0B56DB}"/>
              </a:ext>
            </a:extLst>
          </p:cNvPr>
          <p:cNvSpPr txBox="1">
            <a:spLocks/>
          </p:cNvSpPr>
          <p:nvPr/>
        </p:nvSpPr>
        <p:spPr>
          <a:xfrm>
            <a:off x="5320779" y="3956359"/>
            <a:ext cx="2519445" cy="8286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 indent="0">
              <a:buFont typeface="Calibri" panose="020F0502020204030204" pitchFamily="34" charset="0"/>
              <a:buNone/>
            </a:pPr>
            <a:r>
              <a:rPr lang="en-US" dirty="0"/>
              <a:t>    </a:t>
            </a:r>
          </a:p>
          <a:p>
            <a:pPr marL="349250" indent="1588">
              <a:buFont typeface="Arial" panose="020B0604020202020204" pitchFamily="34" charset="0"/>
              <a:buChar char="•"/>
            </a:pPr>
            <a:r>
              <a:rPr lang="en-US" dirty="0"/>
              <a:t> Burgers operator</a:t>
            </a:r>
          </a:p>
          <a:p>
            <a:pPr marL="349250" indent="1588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D288072-2B03-EB4A-BC8A-2369B5F60916}"/>
              </a:ext>
            </a:extLst>
          </p:cNvPr>
          <p:cNvCxnSpPr>
            <a:cxnSpLocks/>
          </p:cNvCxnSpPr>
          <p:nvPr/>
        </p:nvCxnSpPr>
        <p:spPr>
          <a:xfrm flipH="1" flipV="1">
            <a:off x="8118948" y="5068316"/>
            <a:ext cx="169333" cy="259648"/>
          </a:xfrm>
          <a:prstGeom prst="straightConnector1">
            <a:avLst/>
          </a:prstGeom>
          <a:ln>
            <a:solidFill>
              <a:srgbClr val="E28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716E3FB-5E53-AE46-9282-3A725061FFA2}"/>
              </a:ext>
            </a:extLst>
          </p:cNvPr>
          <p:cNvCxnSpPr>
            <a:cxnSpLocks/>
          </p:cNvCxnSpPr>
          <p:nvPr/>
        </p:nvCxnSpPr>
        <p:spPr>
          <a:xfrm flipV="1">
            <a:off x="7170681" y="5085803"/>
            <a:ext cx="223661" cy="264737"/>
          </a:xfrm>
          <a:prstGeom prst="straightConnector1">
            <a:avLst/>
          </a:prstGeom>
          <a:ln>
            <a:solidFill>
              <a:srgbClr val="E289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D4EAF8B6-AD23-A345-BB95-0034C2093D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8035" y="5408500"/>
            <a:ext cx="114300" cy="1524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42E1E16-D8B6-2D47-AAA5-E056A5B312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2731" y="5349509"/>
            <a:ext cx="1270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71E8-13F1-F54A-86F5-9DA17557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MOR-Physics: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C162F-BF47-F98D-C859-536AC6512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9" y="2232545"/>
            <a:ext cx="6152224" cy="2392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AA5B1C-2EE2-6253-7CDD-B13760F75EA2}"/>
              </a:ext>
            </a:extLst>
          </p:cNvPr>
          <p:cNvSpPr txBox="1"/>
          <p:nvPr/>
        </p:nvSpPr>
        <p:spPr>
          <a:xfrm>
            <a:off x="1558977" y="4856813"/>
            <a:ext cx="3618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MOR-Physics parameterization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3D95E-7BA3-8B2F-C713-E9DA98412F2F}"/>
              </a:ext>
            </a:extLst>
          </p:cNvPr>
          <p:cNvSpPr txBox="1"/>
          <p:nvPr/>
        </p:nvSpPr>
        <p:spPr>
          <a:xfrm>
            <a:off x="7205571" y="5652075"/>
            <a:ext cx="4592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MOR-physics learns dynamics of colloidal system from molecular dynamics simulations. Generalizes to unseen concentration and colloid diameter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86AF4B-DA8E-D6F0-15CE-E5FC8C30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626" y="-1462520"/>
            <a:ext cx="4390771" cy="3293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5B2FE4-C1BF-B9E7-67DC-2C832C238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872" y="1617005"/>
            <a:ext cx="4924725" cy="4071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B2F293-5255-A5E7-AAA5-9EE415D2884C}"/>
              </a:ext>
            </a:extLst>
          </p:cNvPr>
          <p:cNvSpPr txBox="1"/>
          <p:nvPr/>
        </p:nvSpPr>
        <p:spPr>
          <a:xfrm>
            <a:off x="-529646" y="6318745"/>
            <a:ext cx="6098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R.G. Patel and Desjardins, </a:t>
            </a:r>
            <a:r>
              <a:rPr lang="en-US" sz="1400" i="1" dirty="0" err="1">
                <a:solidFill>
                  <a:schemeClr val="bg1"/>
                </a:solidFill>
              </a:rPr>
              <a:t>arxiv</a:t>
            </a:r>
            <a:r>
              <a:rPr lang="en-US" sz="1400" i="1" dirty="0">
                <a:solidFill>
                  <a:schemeClr val="bg1"/>
                </a:solidFill>
              </a:rPr>
              <a:t>: 1810.08552</a:t>
            </a:r>
            <a:r>
              <a:rPr lang="en-US" sz="1400" dirty="0">
                <a:solidFill>
                  <a:schemeClr val="bg1"/>
                </a:solidFill>
              </a:rPr>
              <a:t> (2018)</a:t>
            </a:r>
          </a:p>
          <a:p>
            <a:pPr lvl="2"/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R.G. Patel et al., </a:t>
            </a:r>
            <a:r>
              <a:rPr lang="en-US" sz="1400" i="1" dirty="0">
                <a:solidFill>
                  <a:schemeClr val="bg1"/>
                </a:solidFill>
              </a:rPr>
              <a:t>CMAME</a:t>
            </a:r>
            <a:r>
              <a:rPr lang="en-US" sz="1400" dirty="0">
                <a:solidFill>
                  <a:schemeClr val="bg1"/>
                </a:solidFill>
              </a:rPr>
              <a:t> (2021)</a:t>
            </a:r>
            <a:endParaRPr lang="en-US" sz="1400" i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1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D58D5C-F2B6-41BD-F4BE-30B43302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DA2CA9-2A1A-A36D-00F4-1B889D07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learning parameterizations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BA4CD0-F9BB-6EFC-420D-AE1E95247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Deep Operator Network (</a:t>
            </a:r>
            <a:r>
              <a:rPr lang="en-US" dirty="0" err="1"/>
              <a:t>DeepONet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359BAD-FA84-C37D-8ECF-DD8B7B341F85}"/>
              </a:ext>
            </a:extLst>
          </p:cNvPr>
          <p:cNvSpPr txBox="1">
            <a:spLocks/>
          </p:cNvSpPr>
          <p:nvPr/>
        </p:nvSpPr>
        <p:spPr>
          <a:xfrm>
            <a:off x="720648" y="1851262"/>
            <a:ext cx="10058400" cy="40341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pairs of functions,                       , let’s find a Poisson-like PDE,</a:t>
            </a:r>
          </a:p>
          <a:p>
            <a:endParaRPr lang="en-US" dirty="0"/>
          </a:p>
          <a:p>
            <a:pPr lvl="1"/>
            <a:r>
              <a:rPr lang="en-US" dirty="0"/>
              <a:t>Let’s assume they’re given as point-wise evaluations on two (possibly different) sets of collocation points</a:t>
            </a:r>
          </a:p>
          <a:p>
            <a:r>
              <a:rPr lang="en-US" dirty="0"/>
              <a:t>We parameterize the unknown operator as,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Where     and     are neural networks</a:t>
            </a:r>
          </a:p>
          <a:p>
            <a:r>
              <a:rPr lang="en-US" dirty="0"/>
              <a:t>Optimization problem becomes,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C76086-768A-F788-E317-442920B5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840504"/>
            <a:ext cx="14478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F846EC-C8DB-5C1A-353C-3824D729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337508"/>
            <a:ext cx="1054100" cy="27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95D31-84F9-8B8E-EB06-04EDBD469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3866443"/>
            <a:ext cx="3962400" cy="55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D73327-09CE-1E87-2DA7-A3DE268C2F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4490228"/>
            <a:ext cx="114300" cy="190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C9A676-30E9-5FAE-B1DD-965A0A05B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675" y="4520493"/>
            <a:ext cx="88900" cy="177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420C393-97D7-B258-77FF-7035FB0FB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775" y="5349404"/>
            <a:ext cx="4432300" cy="660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6D456E-1856-24B9-70D8-B7E023BCC89D}"/>
              </a:ext>
            </a:extLst>
          </p:cNvPr>
          <p:cNvSpPr txBox="1"/>
          <p:nvPr/>
        </p:nvSpPr>
        <p:spPr>
          <a:xfrm>
            <a:off x="352326" y="6440424"/>
            <a:ext cx="327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Lu, </a:t>
            </a:r>
            <a:r>
              <a:rPr lang="en-US" sz="1400" dirty="0" err="1">
                <a:solidFill>
                  <a:schemeClr val="bg1"/>
                </a:solidFill>
              </a:rPr>
              <a:t>Jin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Karniadakis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i="1" dirty="0">
                <a:solidFill>
                  <a:schemeClr val="bg1"/>
                </a:solidFill>
              </a:rPr>
              <a:t>Nature, </a:t>
            </a:r>
            <a:r>
              <a:rPr lang="en-US" sz="1400" dirty="0">
                <a:solidFill>
                  <a:schemeClr val="bg1"/>
                </a:solidFill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411371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67E3-6C48-B4E6-7AB5-53739939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DeepOnet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50BBC-FA7B-B89F-DEBF-416FE690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2DC672-5B17-FF14-C399-AAA0D794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2" y="1996166"/>
            <a:ext cx="5337706" cy="3697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6913F2-BC34-8568-6752-F0B623048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57831"/>
            <a:ext cx="5671279" cy="5248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AFC26-4213-4CB9-F992-7ECB5EE523C8}"/>
              </a:ext>
            </a:extLst>
          </p:cNvPr>
          <p:cNvSpPr txBox="1"/>
          <p:nvPr/>
        </p:nvSpPr>
        <p:spPr>
          <a:xfrm>
            <a:off x="7205571" y="5902476"/>
            <a:ext cx="4489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Variational </a:t>
            </a:r>
            <a:r>
              <a:rPr lang="en-US" dirty="0" err="1">
                <a:solidFill>
                  <a:schemeClr val="bg1"/>
                </a:solidFill>
              </a:rPr>
              <a:t>DeepONet</a:t>
            </a:r>
            <a:r>
              <a:rPr lang="en-US" dirty="0">
                <a:solidFill>
                  <a:schemeClr val="bg1"/>
                </a:solidFill>
              </a:rPr>
              <a:t> learns crack path under shear loading. Generalizes to unseen crack tip locations.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E90FA-73D4-2CD7-5A48-A3131DB3583E}"/>
              </a:ext>
            </a:extLst>
          </p:cNvPr>
          <p:cNvSpPr txBox="1"/>
          <p:nvPr/>
        </p:nvSpPr>
        <p:spPr>
          <a:xfrm>
            <a:off x="874675" y="5533144"/>
            <a:ext cx="441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Unstacked </a:t>
            </a:r>
            <a:r>
              <a:rPr lang="en-US" dirty="0" err="1">
                <a:solidFill>
                  <a:schemeClr val="bg1"/>
                </a:solidFill>
              </a:rPr>
              <a:t>DeepONet</a:t>
            </a:r>
            <a:r>
              <a:rPr lang="en-US" dirty="0">
                <a:solidFill>
                  <a:schemeClr val="bg1"/>
                </a:solidFill>
              </a:rPr>
              <a:t> parameterization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595C5-856B-D38A-9CBA-820060775D97}"/>
              </a:ext>
            </a:extLst>
          </p:cNvPr>
          <p:cNvSpPr txBox="1"/>
          <p:nvPr/>
        </p:nvSpPr>
        <p:spPr>
          <a:xfrm>
            <a:off x="247650" y="6334780"/>
            <a:ext cx="327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Lu, </a:t>
            </a:r>
            <a:r>
              <a:rPr lang="en-US" sz="1400" dirty="0" err="1">
                <a:solidFill>
                  <a:schemeClr val="bg1"/>
                </a:solidFill>
              </a:rPr>
              <a:t>Jin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Karniadakis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i="1" dirty="0">
                <a:solidFill>
                  <a:schemeClr val="bg1"/>
                </a:solidFill>
              </a:rPr>
              <a:t>Nature, </a:t>
            </a:r>
            <a:r>
              <a:rPr lang="en-US" sz="1400" dirty="0">
                <a:solidFill>
                  <a:schemeClr val="bg1"/>
                </a:solidFill>
              </a:rPr>
              <a:t>2021</a:t>
            </a:r>
            <a:br>
              <a:rPr lang="en-US" sz="1400" baseline="30000" dirty="0">
                <a:solidFill>
                  <a:schemeClr val="bg1"/>
                </a:solidFill>
              </a:rPr>
            </a:br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Goswami et al., </a:t>
            </a:r>
            <a:r>
              <a:rPr lang="en-US" sz="1400" i="1" dirty="0">
                <a:solidFill>
                  <a:schemeClr val="bg1"/>
                </a:solidFill>
              </a:rPr>
              <a:t>CMAME, </a:t>
            </a:r>
            <a:r>
              <a:rPr lang="en-US" sz="1400" dirty="0">
                <a:solidFill>
                  <a:schemeClr val="bg1"/>
                </a:solidFill>
              </a:rPr>
              <a:t>2022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7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567E3-6C48-B4E6-7AB5-53739939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a priori knowledge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F9E02-30C0-14D6-0BAF-55B92AE2D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r>
              <a:rPr lang="en-US" dirty="0"/>
              <a:t>Operator learning is flexible</a:t>
            </a:r>
          </a:p>
          <a:p>
            <a:pPr lvl="1"/>
            <a:r>
              <a:rPr lang="en-US" dirty="0"/>
              <a:t>Can learn several operators simultaneously</a:t>
            </a:r>
          </a:p>
          <a:p>
            <a:pPr lvl="1"/>
            <a:r>
              <a:rPr lang="en-US" dirty="0"/>
              <a:t>Can combine a partially known PDE with unknown operators </a:t>
            </a:r>
          </a:p>
          <a:p>
            <a:r>
              <a:rPr lang="en-US" dirty="0"/>
              <a:t>Often, we’ll know more about a system than just that the data</a:t>
            </a:r>
          </a:p>
          <a:p>
            <a:pPr lvl="1"/>
            <a:r>
              <a:rPr lang="en-US" dirty="0"/>
              <a:t>Theoretical results</a:t>
            </a:r>
          </a:p>
          <a:p>
            <a:pPr lvl="1"/>
            <a:r>
              <a:rPr lang="en-US" dirty="0"/>
              <a:t>Symmetries</a:t>
            </a:r>
          </a:p>
          <a:p>
            <a:pPr lvl="1"/>
            <a:r>
              <a:rPr lang="en-US" dirty="0"/>
              <a:t>Conservation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50BBC-FA7B-B89F-DEBF-416FE6900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82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3F80-C2A6-5FC0-A5EE-32EA2F07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evolving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270AD-E205-20D0-45A7-D779D3B5A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3966ED0-5237-9E63-B73A-147AD62FC8D7}"/>
              </a:ext>
            </a:extLst>
          </p:cNvPr>
          <p:cNvSpPr txBox="1">
            <a:spLocks/>
          </p:cNvSpPr>
          <p:nvPr/>
        </p:nvSpPr>
        <p:spPr>
          <a:xfrm>
            <a:off x="720648" y="1429233"/>
            <a:ext cx="10058400" cy="50689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Assume system is described by 1</a:t>
            </a:r>
            <a:r>
              <a:rPr lang="en-US" baseline="30000" dirty="0"/>
              <a:t>st</a:t>
            </a:r>
            <a:r>
              <a:rPr lang="en-US" dirty="0"/>
              <a:t> order in time, autonomous PDE,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Discretize in time,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Given observations,         , find,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More generally,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D42A5-B8A0-4EA7-CD85-86988D84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10" y="1841699"/>
            <a:ext cx="1333500" cy="294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838E3-E34D-94DF-20DE-88132DAE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723" y="2756202"/>
            <a:ext cx="5004954" cy="355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43817-D546-9A14-C2EF-C1C137573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612" y="3245238"/>
            <a:ext cx="485254" cy="260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0F514-50CA-8E04-9ABD-3F88C99BD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310" y="5142110"/>
            <a:ext cx="5663045" cy="736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4ED42-3282-8CC1-545D-28418E7F8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410" y="3749506"/>
            <a:ext cx="5515840" cy="7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55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3F80-C2A6-5FC0-A5EE-32EA2F07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evolving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270AD-E205-20D0-45A7-D779D3B5A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3966ED0-5237-9E63-B73A-147AD62FC8D7}"/>
              </a:ext>
            </a:extLst>
          </p:cNvPr>
          <p:cNvSpPr txBox="1">
            <a:spLocks/>
          </p:cNvSpPr>
          <p:nvPr/>
        </p:nvSpPr>
        <p:spPr>
          <a:xfrm>
            <a:off x="720648" y="1429233"/>
            <a:ext cx="10058400" cy="50689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Alternatively, parameterize your operator with time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baseline="30000" dirty="0">
                <a:solidFill>
                  <a:schemeClr val="bg1"/>
                </a:solidFill>
              </a:rPr>
              <a:t>      </a:t>
            </a:r>
            <a:r>
              <a:rPr lang="en-US" sz="2000" dirty="0">
                <a:solidFill>
                  <a:schemeClr val="bg1"/>
                </a:solidFill>
              </a:rPr>
              <a:t>Lu, </a:t>
            </a:r>
            <a:r>
              <a:rPr lang="en-US" sz="2000" dirty="0" err="1">
                <a:solidFill>
                  <a:schemeClr val="bg1"/>
                </a:solidFill>
              </a:rPr>
              <a:t>Jin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dirty="0" err="1">
                <a:solidFill>
                  <a:schemeClr val="bg1"/>
                </a:solidFill>
              </a:rPr>
              <a:t>Karniadakis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i="1" dirty="0">
                <a:solidFill>
                  <a:schemeClr val="bg1"/>
                </a:solidFill>
              </a:rPr>
              <a:t>Nature, </a:t>
            </a:r>
            <a:r>
              <a:rPr lang="en-US" sz="2000" dirty="0">
                <a:solidFill>
                  <a:schemeClr val="bg1"/>
                </a:solidFill>
              </a:rPr>
              <a:t>2021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Li et al., </a:t>
            </a:r>
            <a:r>
              <a:rPr lang="en-US" i="1" dirty="0"/>
              <a:t>ICLR </a:t>
            </a:r>
            <a:r>
              <a:rPr lang="en-US" dirty="0"/>
              <a:t>(2021)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3FE0F-4E4B-1563-4FDA-1917ADDC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3" y="1889236"/>
            <a:ext cx="1841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35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327-A9B3-4D60-88E0-7B304B75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 learning frameworks and Related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63F8F-9F50-BE16-5A1A-153A82A75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Fourier Neural Operator</a:t>
            </a:r>
          </a:p>
          <a:p>
            <a:pPr lvl="1"/>
            <a:r>
              <a:rPr lang="en-US" dirty="0"/>
              <a:t>Li et al., </a:t>
            </a:r>
            <a:r>
              <a:rPr lang="en-US" i="1" dirty="0"/>
              <a:t>ICLR </a:t>
            </a:r>
            <a:r>
              <a:rPr lang="en-US" dirty="0"/>
              <a:t>(2021)</a:t>
            </a:r>
          </a:p>
          <a:p>
            <a:r>
              <a:rPr lang="en-US" dirty="0"/>
              <a:t>Nonlocal operator regression</a:t>
            </a:r>
          </a:p>
          <a:p>
            <a:pPr lvl="1"/>
            <a:r>
              <a:rPr lang="en-US" dirty="0"/>
              <a:t>H. You et al., </a:t>
            </a:r>
            <a:r>
              <a:rPr lang="en-US" i="1" dirty="0"/>
              <a:t>CMAME</a:t>
            </a:r>
            <a:r>
              <a:rPr lang="en-US" dirty="0"/>
              <a:t> (2020)</a:t>
            </a:r>
            <a:endParaRPr lang="en-US" i="1" dirty="0"/>
          </a:p>
          <a:p>
            <a:r>
              <a:rPr lang="en-US" dirty="0"/>
              <a:t>Operator Inference</a:t>
            </a:r>
          </a:p>
          <a:p>
            <a:pPr lvl="1"/>
            <a:r>
              <a:rPr lang="en-US" dirty="0"/>
              <a:t>B. </a:t>
            </a:r>
            <a:r>
              <a:rPr lang="en-US" dirty="0" err="1"/>
              <a:t>Peherstorfer</a:t>
            </a:r>
            <a:r>
              <a:rPr lang="en-US" dirty="0"/>
              <a:t> and K. Willcox, </a:t>
            </a:r>
            <a:r>
              <a:rPr lang="en-US" i="1" dirty="0"/>
              <a:t>CMAME</a:t>
            </a:r>
            <a:r>
              <a:rPr lang="en-US" dirty="0"/>
              <a:t> (2016)</a:t>
            </a:r>
          </a:p>
          <a:p>
            <a:r>
              <a:rPr lang="en-US" dirty="0"/>
              <a:t>Function-to-function regression</a:t>
            </a:r>
          </a:p>
          <a:p>
            <a:pPr lvl="1"/>
            <a:r>
              <a:rPr lang="en-US" dirty="0"/>
              <a:t>J.S. Morris, </a:t>
            </a:r>
            <a:r>
              <a:rPr lang="en-US" i="1" dirty="0" err="1"/>
              <a:t>Annu</a:t>
            </a:r>
            <a:r>
              <a:rPr lang="en-US" i="1" dirty="0"/>
              <a:t>. Rev. Stat. Appl.</a:t>
            </a:r>
            <a:r>
              <a:rPr lang="en-US" dirty="0"/>
              <a:t> (2015)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A4769-ED95-43E3-F4D4-42753BA13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43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ACC9-27CD-DA8A-31FF-22D1C82B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systems are described by PDE’s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1133-BACB-A966-2828-ABB50F6D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981799"/>
            <a:ext cx="11239500" cy="5049811"/>
          </a:xfrm>
        </p:spPr>
        <p:txBody>
          <a:bodyPr/>
          <a:lstStyle/>
          <a:p>
            <a:r>
              <a:rPr lang="en-US" dirty="0"/>
              <a:t>We describe many physical systems with fields, i.e., functions over a </a:t>
            </a:r>
            <a:r>
              <a:rPr lang="en-US" dirty="0" err="1"/>
              <a:t>spatio</a:t>
            </a:r>
            <a:r>
              <a:rPr lang="en-US" dirty="0"/>
              <a:t>-temporal domain</a:t>
            </a:r>
          </a:p>
          <a:p>
            <a:r>
              <a:rPr lang="en-US" dirty="0"/>
              <a:t>When we model field data, we’re trying to find a unknown PDE</a:t>
            </a:r>
          </a:p>
          <a:p>
            <a:pPr lvl="1"/>
            <a:r>
              <a:rPr lang="en-US" dirty="0"/>
              <a:t>An equation with field valued solutions that match our data</a:t>
            </a:r>
          </a:p>
          <a:p>
            <a:pPr lvl="1"/>
            <a:r>
              <a:rPr lang="en-US" dirty="0"/>
              <a:t>Historical examples,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D57D7-3315-7786-CA3E-8FFA75FEF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E84B0B-7B7E-4E94-511F-D747D1C4E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563565"/>
              </p:ext>
            </p:extLst>
          </p:nvPr>
        </p:nvGraphicFramePr>
        <p:xfrm>
          <a:off x="180679" y="2785038"/>
          <a:ext cx="10895337" cy="111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089">
                  <a:extLst>
                    <a:ext uri="{9D8B030D-6E8A-4147-A177-3AD203B41FA5}">
                      <a16:colId xmlns:a16="http://schemas.microsoft.com/office/drawing/2014/main" val="3003504811"/>
                    </a:ext>
                  </a:extLst>
                </a:gridCol>
                <a:gridCol w="3229583">
                  <a:extLst>
                    <a:ext uri="{9D8B030D-6E8A-4147-A177-3AD203B41FA5}">
                      <a16:colId xmlns:a16="http://schemas.microsoft.com/office/drawing/2014/main" val="4000835706"/>
                    </a:ext>
                  </a:extLst>
                </a:gridCol>
                <a:gridCol w="3296262">
                  <a:extLst>
                    <a:ext uri="{9D8B030D-6E8A-4147-A177-3AD203B41FA5}">
                      <a16:colId xmlns:a16="http://schemas.microsoft.com/office/drawing/2014/main" val="3490444157"/>
                    </a:ext>
                  </a:extLst>
                </a:gridCol>
                <a:gridCol w="3333403">
                  <a:extLst>
                    <a:ext uri="{9D8B030D-6E8A-4147-A177-3AD203B41FA5}">
                      <a16:colId xmlns:a16="http://schemas.microsoft.com/office/drawing/2014/main" val="1297163763"/>
                    </a:ext>
                  </a:extLst>
                </a:gridCol>
              </a:tblGrid>
              <a:tr h="3725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Physics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Incompressible fluid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Electromagnetism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Elasticity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405826"/>
                  </a:ext>
                </a:extLst>
              </a:tr>
              <a:tr h="3725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Fields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Fluid velocity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Fluid velocity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Stress/strain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40920"/>
                  </a:ext>
                </a:extLst>
              </a:tr>
              <a:tr h="3725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PDE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Navier-Stokes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Electric/magnetic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Hook’s Law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2704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E08CE66-EA92-4F8D-6235-F2B45FD76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795" y="4021318"/>
            <a:ext cx="2169517" cy="22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6C929-1500-D522-248A-E882C32747AD}"/>
              </a:ext>
            </a:extLst>
          </p:cNvPr>
          <p:cNvSpPr txBox="1"/>
          <p:nvPr/>
        </p:nvSpPr>
        <p:spPr>
          <a:xfrm>
            <a:off x="1475135" y="6396335"/>
            <a:ext cx="248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Forced isotropic turbulence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JHTDB, </a:t>
            </a:r>
            <a:r>
              <a:rPr lang="en-US" sz="1200" dirty="0" err="1">
                <a:solidFill>
                  <a:schemeClr val="bg1"/>
                </a:solidFill>
              </a:rPr>
              <a:t>turbulence.pha.jhu.edu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9B93AF-C412-35C7-BC23-8E4902A85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576" y="4335554"/>
            <a:ext cx="2922952" cy="179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2DF435-C9C7-09C1-7A29-F49105A5C796}"/>
              </a:ext>
            </a:extLst>
          </p:cNvPr>
          <p:cNvSpPr txBox="1"/>
          <p:nvPr/>
        </p:nvSpPr>
        <p:spPr>
          <a:xfrm>
            <a:off x="8272616" y="6319518"/>
            <a:ext cx="22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Cantilever bean under gravity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FENICS, </a:t>
            </a:r>
            <a:r>
              <a:rPr lang="en-US" sz="1200" dirty="0" err="1">
                <a:solidFill>
                  <a:schemeClr val="bg1"/>
                </a:solidFill>
              </a:rPr>
              <a:t>fenicsproject.org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E498E-7F30-E0C3-DB01-73453B566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486" y="4021317"/>
            <a:ext cx="2781083" cy="22647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82D3B-84FA-BF67-6C33-DF1075F2170F}"/>
              </a:ext>
            </a:extLst>
          </p:cNvPr>
          <p:cNvSpPr txBox="1"/>
          <p:nvPr/>
        </p:nvSpPr>
        <p:spPr>
          <a:xfrm>
            <a:off x="4572822" y="6353479"/>
            <a:ext cx="2900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Magnetic field from oscillating current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Elmer FEM, </a:t>
            </a:r>
            <a:r>
              <a:rPr lang="en-US" sz="1200" dirty="0" err="1">
                <a:solidFill>
                  <a:schemeClr val="bg1"/>
                </a:solidFill>
              </a:rPr>
              <a:t>elmerfem.org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8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ACC9-27CD-DA8A-31FF-22D1C82B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PDE modeling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1133-BACB-A966-2828-ABB50F6D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981799"/>
            <a:ext cx="11239500" cy="5049811"/>
          </a:xfrm>
        </p:spPr>
        <p:txBody>
          <a:bodyPr/>
          <a:lstStyle/>
          <a:p>
            <a:r>
              <a:rPr lang="en-US" dirty="0"/>
              <a:t>Multiphase, </a:t>
            </a:r>
            <a:r>
              <a:rPr lang="en-US" dirty="0" err="1"/>
              <a:t>multiphysics</a:t>
            </a:r>
            <a:r>
              <a:rPr lang="en-US" dirty="0"/>
              <a:t> problems</a:t>
            </a:r>
          </a:p>
          <a:p>
            <a:pPr lvl="1"/>
            <a:r>
              <a:rPr lang="en-US" dirty="0"/>
              <a:t>Can’t easily model with intuition</a:t>
            </a:r>
          </a:p>
          <a:p>
            <a:pPr lvl="1"/>
            <a:r>
              <a:rPr lang="en-US" dirty="0"/>
              <a:t>Data driven methods provide an alternative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D57D7-3315-7786-CA3E-8FFA75FEF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9B44F-50E8-F1CE-DECB-93EC6C31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01" y="2791858"/>
            <a:ext cx="7772400" cy="2488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AF9519-BDAB-5DD1-A681-C98D820BF001}"/>
              </a:ext>
            </a:extLst>
          </p:cNvPr>
          <p:cNvSpPr txBox="1"/>
          <p:nvPr/>
        </p:nvSpPr>
        <p:spPr>
          <a:xfrm>
            <a:off x="1524000" y="5502302"/>
            <a:ext cx="4643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Reynolds stress modeling for single phase turbulence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70193F5-B9A3-CEAC-CE77-FDA867151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817" y="2326157"/>
            <a:ext cx="3074108" cy="320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C1A50F-4318-0514-2A77-E0F185E30EF0}"/>
              </a:ext>
            </a:extLst>
          </p:cNvPr>
          <p:cNvSpPr txBox="1"/>
          <p:nvPr/>
        </p:nvSpPr>
        <p:spPr>
          <a:xfrm>
            <a:off x="9187538" y="5597848"/>
            <a:ext cx="276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Forced isotropic turbulence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JHTDB, </a:t>
            </a:r>
            <a:r>
              <a:rPr lang="en-US" sz="1400" dirty="0" err="1">
                <a:solidFill>
                  <a:schemeClr val="bg1"/>
                </a:solidFill>
              </a:rPr>
              <a:t>turbulence.pha.jhu.edu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0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ACC9-27CD-DA8A-31FF-22D1C82B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PDE modeling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1133-BACB-A966-2828-ABB50F6D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981799"/>
            <a:ext cx="11239500" cy="5049811"/>
          </a:xfrm>
        </p:spPr>
        <p:txBody>
          <a:bodyPr/>
          <a:lstStyle/>
          <a:p>
            <a:r>
              <a:rPr lang="en-US" dirty="0"/>
              <a:t>Multiphase, </a:t>
            </a:r>
            <a:r>
              <a:rPr lang="en-US" dirty="0" err="1"/>
              <a:t>multiphysics</a:t>
            </a:r>
            <a:r>
              <a:rPr lang="en-US" dirty="0"/>
              <a:t> problems</a:t>
            </a:r>
          </a:p>
          <a:p>
            <a:pPr lvl="1"/>
            <a:r>
              <a:rPr lang="en-US" dirty="0"/>
              <a:t>Can’t easily model with intuition</a:t>
            </a:r>
          </a:p>
          <a:p>
            <a:pPr lvl="1"/>
            <a:r>
              <a:rPr lang="en-US" dirty="0"/>
              <a:t>Data driven methods provide an alternative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D57D7-3315-7786-CA3E-8FFA75FEF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26319-ECDF-CAEE-8FA0-CA1294B7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4" y="2396353"/>
            <a:ext cx="7772400" cy="303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79C55-BAA9-F4D6-E518-DACFC233E270}"/>
              </a:ext>
            </a:extLst>
          </p:cNvPr>
          <p:cNvSpPr txBox="1"/>
          <p:nvPr/>
        </p:nvSpPr>
        <p:spPr>
          <a:xfrm>
            <a:off x="2076450" y="54526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effectLst/>
              </a:rPr>
              <a:t>Reynolds averaged transport equations</a:t>
            </a:r>
            <a:r>
              <a:rPr lang="en-US" sz="1400" baseline="30000" dirty="0">
                <a:solidFill>
                  <a:srgbClr val="000000"/>
                </a:solidFill>
                <a:effectLst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</a:rPr>
              <a:t> for particle-laden turbulent 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D37F3-65A4-A8C4-2B06-8A80BEA25B4E}"/>
              </a:ext>
            </a:extLst>
          </p:cNvPr>
          <p:cNvSpPr txBox="1"/>
          <p:nvPr/>
        </p:nvSpPr>
        <p:spPr>
          <a:xfrm>
            <a:off x="0" y="650410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Capecelatro et al., </a:t>
            </a:r>
            <a:r>
              <a:rPr lang="en-US" sz="1400" i="1" dirty="0">
                <a:solidFill>
                  <a:schemeClr val="bg1"/>
                </a:solidFill>
              </a:rPr>
              <a:t>J. Fluid Mech.</a:t>
            </a:r>
            <a:r>
              <a:rPr lang="en-US" sz="1400" dirty="0">
                <a:solidFill>
                  <a:schemeClr val="bg1"/>
                </a:solidFill>
              </a:rPr>
              <a:t> (2015)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FA6DDC-0D1B-DD39-9C8D-A9F883A1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632" y="2555584"/>
            <a:ext cx="2906042" cy="190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29DD8E-EE5A-0CC7-9111-A76FEBEDD627}"/>
              </a:ext>
            </a:extLst>
          </p:cNvPr>
          <p:cNvSpPr txBox="1"/>
          <p:nvPr/>
        </p:nvSpPr>
        <p:spPr>
          <a:xfrm>
            <a:off x="8695965" y="4929458"/>
            <a:ext cx="3190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effectLst/>
              </a:rPr>
              <a:t>Granular temperature field in cluster-induced turbulence</a:t>
            </a:r>
            <a:r>
              <a:rPr lang="en-US" sz="1400" baseline="30000" dirty="0">
                <a:solidFill>
                  <a:srgbClr val="000000"/>
                </a:solidFill>
                <a:effectLst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6631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ACC9-27CD-DA8A-31FF-22D1C82B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PDE modeling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1133-BACB-A966-2828-ABB50F6D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981799"/>
            <a:ext cx="11239500" cy="5049811"/>
          </a:xfrm>
        </p:spPr>
        <p:txBody>
          <a:bodyPr/>
          <a:lstStyle/>
          <a:p>
            <a:r>
              <a:rPr lang="en-US" dirty="0"/>
              <a:t>Multiphase, </a:t>
            </a:r>
            <a:r>
              <a:rPr lang="en-US" dirty="0" err="1"/>
              <a:t>multiphysics</a:t>
            </a:r>
            <a:r>
              <a:rPr lang="en-US" dirty="0"/>
              <a:t> problems</a:t>
            </a:r>
          </a:p>
          <a:p>
            <a:pPr lvl="1"/>
            <a:r>
              <a:rPr lang="en-US" dirty="0"/>
              <a:t>Can’t easily model with intuition</a:t>
            </a:r>
          </a:p>
          <a:p>
            <a:pPr lvl="1"/>
            <a:r>
              <a:rPr lang="en-US" dirty="0"/>
              <a:t>Data driven methods provide an alternative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D57D7-3315-7786-CA3E-8FFA75FEF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26319-ECDF-CAEE-8FA0-CA1294B7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74" y="2396353"/>
            <a:ext cx="7772400" cy="3036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979C55-BAA9-F4D6-E518-DACFC233E270}"/>
              </a:ext>
            </a:extLst>
          </p:cNvPr>
          <p:cNvSpPr txBox="1"/>
          <p:nvPr/>
        </p:nvSpPr>
        <p:spPr>
          <a:xfrm>
            <a:off x="2076450" y="545267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effectLst/>
              </a:rPr>
              <a:t>Reynolds averaged transport equations</a:t>
            </a:r>
            <a:r>
              <a:rPr lang="en-US" sz="1400" baseline="30000" dirty="0">
                <a:solidFill>
                  <a:srgbClr val="000000"/>
                </a:solidFill>
                <a:effectLst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</a:rPr>
              <a:t> for particle-laden turbulent flow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D37F3-65A4-A8C4-2B06-8A80BEA25B4E}"/>
              </a:ext>
            </a:extLst>
          </p:cNvPr>
          <p:cNvSpPr txBox="1"/>
          <p:nvPr/>
        </p:nvSpPr>
        <p:spPr>
          <a:xfrm>
            <a:off x="0" y="650410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Capecelatro et al., </a:t>
            </a:r>
            <a:r>
              <a:rPr lang="en-US" sz="1400" i="1" dirty="0">
                <a:solidFill>
                  <a:schemeClr val="bg1"/>
                </a:solidFill>
              </a:rPr>
              <a:t>J. Fluid Mech.</a:t>
            </a:r>
            <a:r>
              <a:rPr lang="en-US" sz="1400" dirty="0">
                <a:solidFill>
                  <a:schemeClr val="bg1"/>
                </a:solidFill>
              </a:rPr>
              <a:t> (2015)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FA6DDC-0D1B-DD39-9C8D-A9F883A1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632" y="2555584"/>
            <a:ext cx="2906042" cy="190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29DD8E-EE5A-0CC7-9111-A76FEBEDD627}"/>
              </a:ext>
            </a:extLst>
          </p:cNvPr>
          <p:cNvSpPr txBox="1"/>
          <p:nvPr/>
        </p:nvSpPr>
        <p:spPr>
          <a:xfrm>
            <a:off x="8695965" y="4929458"/>
            <a:ext cx="31908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effectLst/>
              </a:rPr>
              <a:t>Granular temperature field in cluster-induced turbulence</a:t>
            </a:r>
            <a:r>
              <a:rPr lang="en-US" sz="1400" baseline="30000" dirty="0">
                <a:solidFill>
                  <a:srgbClr val="000000"/>
                </a:solidFill>
                <a:effectLst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06A28-149A-2594-4265-B5B781CADD67}"/>
              </a:ext>
            </a:extLst>
          </p:cNvPr>
          <p:cNvSpPr/>
          <p:nvPr/>
        </p:nvSpPr>
        <p:spPr>
          <a:xfrm>
            <a:off x="7242944" y="483872"/>
            <a:ext cx="2906042" cy="1806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a single extra phase greatly complicates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a scalable approach to PDE modeling</a:t>
            </a:r>
          </a:p>
        </p:txBody>
      </p:sp>
    </p:spTree>
    <p:extLst>
      <p:ext uri="{BB962C8B-B14F-4D97-AF65-F5344CB8AC3E}">
        <p14:creationId xmlns:p14="http://schemas.microsoft.com/office/powerpoint/2010/main" val="353509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ACC9-27CD-DA8A-31FF-22D1C82B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learning enables PDE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1133-BACB-A966-2828-ABB50F6DF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38250"/>
            <a:ext cx="11239500" cy="4793360"/>
          </a:xfrm>
        </p:spPr>
        <p:txBody>
          <a:bodyPr/>
          <a:lstStyle/>
          <a:p>
            <a:r>
              <a:rPr lang="en-US" dirty="0"/>
              <a:t>PDE’s are composed of operators, i.e., mappings between functions,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the viscous Burger’s equation has three operators,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we’re given the field data, we can find a PDE by finding it’s component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D57D7-3315-7786-CA3E-8FFA75FEF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63A216-2CDF-0764-C9F0-0E011C9E1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24" y="3952875"/>
            <a:ext cx="23749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AE230D-18F8-F5AD-D70E-35B1737E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24" y="1828800"/>
            <a:ext cx="2717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4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ACC9-27CD-DA8A-31FF-22D1C82B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learning is a generalization of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D57D7-3315-7786-CA3E-8FFA75FEF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51846B-8874-680A-0D96-BB197E704941}"/>
              </a:ext>
            </a:extLst>
          </p:cNvPr>
          <p:cNvSpPr txBox="1">
            <a:spLocks/>
          </p:cNvSpPr>
          <p:nvPr/>
        </p:nvSpPr>
        <p:spPr>
          <a:xfrm>
            <a:off x="7179246" y="2489626"/>
            <a:ext cx="1801604" cy="4052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2383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Fitting operators 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30CAC31-CD8F-9333-C8E3-29F7EB63338E}"/>
              </a:ext>
            </a:extLst>
          </p:cNvPr>
          <p:cNvSpPr txBox="1">
            <a:spLocks/>
          </p:cNvSpPr>
          <p:nvPr/>
        </p:nvSpPr>
        <p:spPr>
          <a:xfrm>
            <a:off x="2025449" y="2493375"/>
            <a:ext cx="1801604" cy="4052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7" indent="-68577" algn="l" defTabSz="685766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28802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6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425175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562328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699482" indent="-137153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rgbClr val="00B0F0"/>
              </a:buClr>
              <a:buFont typeface="Calibri" pitchFamily="34" charset="0"/>
              <a:buChar char="◦"/>
              <a:defRPr sz="12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824960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52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44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37" indent="-171442" algn="l" defTabSz="685766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2383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Fitting functions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B2EC5C-BA7E-818A-6318-694E24D08E18}"/>
              </a:ext>
            </a:extLst>
          </p:cNvPr>
          <p:cNvGrpSpPr/>
          <p:nvPr/>
        </p:nvGrpSpPr>
        <p:grpSpPr>
          <a:xfrm>
            <a:off x="1870165" y="3068189"/>
            <a:ext cx="2066338" cy="2092702"/>
            <a:chOff x="827180" y="1593124"/>
            <a:chExt cx="2066338" cy="2092702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9239F7D-BC36-B4CB-DE2E-9B1288FA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14" y="1593124"/>
              <a:ext cx="2020504" cy="2020504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3F6A91-C869-4FC9-F681-7A31F8993F5D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20" y="2851306"/>
              <a:ext cx="0" cy="70733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A43F8F-E34C-810D-072A-206797BE53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110" y="2855852"/>
              <a:ext cx="695894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6C2C07-CEB7-9561-AC8E-0CD5DDFB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8770" y="3594386"/>
              <a:ext cx="114300" cy="914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AA8FBD1-E544-6B63-4E5E-B9513919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180" y="2810132"/>
              <a:ext cx="106680" cy="9144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42AE6D-19BC-F26A-6DA9-017043AB71B9}"/>
              </a:ext>
            </a:extLst>
          </p:cNvPr>
          <p:cNvGrpSpPr/>
          <p:nvPr/>
        </p:nvGrpSpPr>
        <p:grpSpPr>
          <a:xfrm>
            <a:off x="5403889" y="3192731"/>
            <a:ext cx="5402601" cy="1958838"/>
            <a:chOff x="3621484" y="1807978"/>
            <a:chExt cx="5402601" cy="1958838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D508282-0B66-07D1-A1B1-63CD0559F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1484" y="1807979"/>
              <a:ext cx="1951665" cy="1341116"/>
            </a:xfrm>
            <a:prstGeom prst="rect">
              <a:avLst/>
            </a:prstGeom>
            <a:scene3d>
              <a:camera prst="orthographicFront">
                <a:rot lat="21000000" lon="2400000" rev="0"/>
              </a:camera>
              <a:lightRig rig="threePt" dir="t"/>
            </a:scene3d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BA7D9B7-C254-F12A-7EA1-4846CD89F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5042" y="1994696"/>
              <a:ext cx="1951664" cy="1341116"/>
            </a:xfrm>
            <a:prstGeom prst="rect">
              <a:avLst/>
            </a:prstGeom>
            <a:scene3d>
              <a:camera prst="orthographicFront">
                <a:rot lat="21000000" lon="2400000" rev="0"/>
              </a:camera>
              <a:lightRig rig="threePt" dir="t"/>
            </a:scene3d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B058B291-1163-EFFB-DEF8-0F8B33E7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75025" y="1807978"/>
              <a:ext cx="1951664" cy="1341116"/>
            </a:xfrm>
            <a:prstGeom prst="rect">
              <a:avLst/>
            </a:prstGeom>
            <a:scene3d>
              <a:camera prst="orthographicFront">
                <a:rot lat="21000000" lon="2400000" rev="0"/>
              </a:camera>
              <a:lightRig rig="threePt" dir="t"/>
            </a:scene3d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19FBB06A-A923-941C-1CC1-AD341240A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996817" y="2186646"/>
              <a:ext cx="1951665" cy="1341116"/>
            </a:xfrm>
            <a:prstGeom prst="rect">
              <a:avLst/>
            </a:prstGeom>
            <a:scene3d>
              <a:camera prst="orthographicFront">
                <a:rot lat="21000000" lon="2400000" rev="0"/>
              </a:camera>
              <a:lightRig rig="threePt" dir="t"/>
            </a:scene3d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CD2EB59-E318-EFA5-FB55-301D5DDAD59E}"/>
                </a:ext>
              </a:extLst>
            </p:cNvPr>
            <p:cNvGrpSpPr/>
            <p:nvPr/>
          </p:nvGrpSpPr>
          <p:grpSpPr>
            <a:xfrm>
              <a:off x="5920262" y="2601656"/>
              <a:ext cx="779905" cy="298787"/>
              <a:chOff x="3937298" y="5314681"/>
              <a:chExt cx="954742" cy="365768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50C3B83-72BC-CC4F-7020-5152B4E533C8}"/>
                  </a:ext>
                </a:extLst>
              </p:cNvPr>
              <p:cNvCxnSpPr/>
              <p:nvPr/>
            </p:nvCxnSpPr>
            <p:spPr>
              <a:xfrm>
                <a:off x="3937298" y="5314681"/>
                <a:ext cx="954742" cy="0"/>
              </a:xfrm>
              <a:prstGeom prst="straightConnector1">
                <a:avLst/>
              </a:prstGeom>
              <a:ln w="38100">
                <a:solidFill>
                  <a:srgbClr val="E289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6907FDC-721B-F5F0-652F-B8E650678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48233" y="5427343"/>
                <a:ext cx="302095" cy="253106"/>
              </a:xfrm>
              <a:prstGeom prst="rect">
                <a:avLst/>
              </a:prstGeom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A8A5CE8-EEA5-EBDC-3FA0-C96738ADE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65600" y="3614416"/>
              <a:ext cx="190500" cy="152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951C382-6F6C-076E-57D9-C65B3C40D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09071" y="3614416"/>
              <a:ext cx="177800" cy="1524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CC8590E-4EAF-7307-12F6-16F511C7D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873723" y="1994696"/>
              <a:ext cx="1951664" cy="1341116"/>
            </a:xfrm>
            <a:prstGeom prst="rect">
              <a:avLst/>
            </a:prstGeom>
            <a:scene3d>
              <a:camera prst="orthographicFront">
                <a:rot lat="21000000" lon="2400000" rev="0"/>
              </a:camera>
              <a:lightRig rig="threePt" dir="t"/>
            </a:scene3d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9B7FA8D-0EA3-28ED-3772-6467D5210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072421" y="2186646"/>
              <a:ext cx="1951664" cy="1341116"/>
            </a:xfrm>
            <a:prstGeom prst="rect">
              <a:avLst/>
            </a:prstGeom>
            <a:scene3d>
              <a:camera prst="orthographicFront">
                <a:rot lat="21000000" lon="2400000" rev="0"/>
              </a:camera>
              <a:lightRig rig="threePt" dir="t"/>
            </a:scene3d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C931749-0E7E-7CA0-8A45-8CF08966A5E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74969" y="5452193"/>
            <a:ext cx="3035300" cy="508000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B6F330B-81CA-626E-3228-134A5CEC7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38250"/>
            <a:ext cx="11239500" cy="903834"/>
          </a:xfrm>
        </p:spPr>
        <p:txBody>
          <a:bodyPr/>
          <a:lstStyle/>
          <a:p>
            <a:r>
              <a:rPr lang="en-US" dirty="0"/>
              <a:t>Given pairs of functions,                      , we can use regression to find the operator maps between the two,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A75E767-5BE0-30A5-9BDB-BBBC9EBC9FA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97501" y="5452193"/>
            <a:ext cx="2857500" cy="50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EDB5329-64C5-88E6-4B59-A16E0F2A4DE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92500" y="1239800"/>
            <a:ext cx="1358900" cy="266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CE1F12-141E-D46A-6682-DD9F727669A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80989" y="1586505"/>
            <a:ext cx="1092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5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64A6-CBA2-F8A4-8E20-5E522551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Components of an operator learning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450C-16A2-8EA3-B7B0-8B4EBB9D1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 discretization for functional data</a:t>
            </a:r>
          </a:p>
          <a:p>
            <a:pPr lvl="1"/>
            <a:r>
              <a:rPr lang="en-US" dirty="0"/>
              <a:t>To run on computers, we need to work with some discretization</a:t>
            </a:r>
          </a:p>
          <a:p>
            <a:pPr lvl="1"/>
            <a:r>
              <a:rPr lang="en-US" dirty="0"/>
              <a:t>Usually implicit in the dataset we receive</a:t>
            </a:r>
          </a:p>
          <a:p>
            <a:pPr lvl="1"/>
            <a:r>
              <a:rPr lang="en-US" dirty="0"/>
              <a:t>Often taken to be point evaluations of the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 interpolation scheme</a:t>
            </a:r>
          </a:p>
          <a:p>
            <a:pPr lvl="1"/>
            <a:r>
              <a:rPr lang="en-US" dirty="0"/>
              <a:t>Even though we only work with </a:t>
            </a:r>
            <a:r>
              <a:rPr lang="en-US" dirty="0" err="1"/>
              <a:t>discretizations</a:t>
            </a:r>
            <a:r>
              <a:rPr lang="en-US" dirty="0"/>
              <a:t>, we should be able to evaluate the functions anywhere they’re defined</a:t>
            </a:r>
          </a:p>
          <a:p>
            <a:pPr lvl="1"/>
            <a:r>
              <a:rPr lang="en-US" dirty="0"/>
              <a:t>Can be learned or fixed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parameterized mapping between </a:t>
            </a:r>
            <a:r>
              <a:rPr lang="en-US" dirty="0" err="1"/>
              <a:t>discretizations</a:t>
            </a:r>
            <a:endParaRPr lang="en-US" dirty="0"/>
          </a:p>
          <a:p>
            <a:pPr lvl="1"/>
            <a:r>
              <a:rPr lang="en-US" dirty="0"/>
              <a:t>We’ll use gradient based methods to optimize these parameters against the error norm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0950A-BB8A-05A6-0EE7-882C5A6C0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77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C1AC5D-F52F-68ED-7286-B0E90F31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6C05F7-0E10-1148-8C59-EBC50B80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learning parameterizations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0E934D-308D-D2A5-DBEC-BEA7AF1447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Modal operator regression for physics (MOR-Physics</a:t>
            </a:r>
            <a:r>
              <a:rPr lang="en-US" baseline="30000" dirty="0"/>
              <a:t>1,2</a:t>
            </a:r>
            <a:r>
              <a:rPr lang="en-US" dirty="0"/>
              <a:t>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AD055CD-208D-59AF-E8E6-8E367A648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48" y="1851262"/>
            <a:ext cx="10058400" cy="4034148"/>
          </a:xfrm>
        </p:spPr>
        <p:txBody>
          <a:bodyPr/>
          <a:lstStyle/>
          <a:p>
            <a:r>
              <a:rPr lang="en-US" dirty="0"/>
              <a:t>Given pairs of functions,                       , let’s find a Poisson-like PDE,</a:t>
            </a:r>
          </a:p>
          <a:p>
            <a:endParaRPr lang="en-US" dirty="0"/>
          </a:p>
          <a:p>
            <a:pPr lvl="1"/>
            <a:r>
              <a:rPr lang="en-US" dirty="0"/>
              <a:t>Let’s assume they’re given as point-wise evaluations on a regular, periodic grid</a:t>
            </a:r>
          </a:p>
          <a:p>
            <a:r>
              <a:rPr lang="en-US" dirty="0"/>
              <a:t>We parameterize the unknown operator as,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Where     and     are neural networks.      is the Fourier transform</a:t>
            </a:r>
          </a:p>
          <a:p>
            <a:r>
              <a:rPr lang="en-US" dirty="0"/>
              <a:t>Optimization problem becomes,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0B70E-63B1-5A48-2594-16376AFAA170}"/>
              </a:ext>
            </a:extLst>
          </p:cNvPr>
          <p:cNvSpPr txBox="1"/>
          <p:nvPr/>
        </p:nvSpPr>
        <p:spPr>
          <a:xfrm>
            <a:off x="-529646" y="6318745"/>
            <a:ext cx="6098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R.G. Patel and Desjardins, </a:t>
            </a:r>
            <a:r>
              <a:rPr lang="en-US" sz="1400" i="1" dirty="0" err="1">
                <a:solidFill>
                  <a:schemeClr val="bg1"/>
                </a:solidFill>
              </a:rPr>
              <a:t>arxiv</a:t>
            </a:r>
            <a:r>
              <a:rPr lang="en-US" sz="1400" i="1" dirty="0">
                <a:solidFill>
                  <a:schemeClr val="bg1"/>
                </a:solidFill>
              </a:rPr>
              <a:t>: 1810.08552</a:t>
            </a:r>
            <a:r>
              <a:rPr lang="en-US" sz="1400" dirty="0">
                <a:solidFill>
                  <a:schemeClr val="bg1"/>
                </a:solidFill>
              </a:rPr>
              <a:t> (2018)</a:t>
            </a:r>
          </a:p>
          <a:p>
            <a:pPr lvl="2"/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R.G. Patel et al., </a:t>
            </a:r>
            <a:r>
              <a:rPr lang="en-US" sz="1400" i="1" dirty="0">
                <a:solidFill>
                  <a:schemeClr val="bg1"/>
                </a:solidFill>
              </a:rPr>
              <a:t>CMAME</a:t>
            </a:r>
            <a:r>
              <a:rPr lang="en-US" sz="1400" dirty="0">
                <a:solidFill>
                  <a:schemeClr val="bg1"/>
                </a:solidFill>
              </a:rPr>
              <a:t> (2021)</a:t>
            </a:r>
            <a:endParaRPr lang="en-US" sz="1400" i="1" baseline="30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BE8A7-3EF7-D718-DC94-28782972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840504"/>
            <a:ext cx="14478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DC982B-85AF-C3D6-57B9-77AEB923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72" y="3693367"/>
            <a:ext cx="30607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E8DE0-DFD3-F084-107B-5953E0E67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625" y="4241531"/>
            <a:ext cx="127000" cy="177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01DC46-AF18-E0B5-5EF4-B035C7822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850" y="4200256"/>
            <a:ext cx="139700" cy="19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C9F1EC-9C47-1082-35A6-0F3743DEA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72" y="4991068"/>
            <a:ext cx="4533900" cy="67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C667A3-CF82-A34F-3360-9A0136A1F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5522" y="4181206"/>
            <a:ext cx="215900" cy="19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72F564-4C8D-0452-6AB8-1C50D2511B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2337508"/>
            <a:ext cx="1054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11618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SandiaBrandMSTheme</Template>
  <TotalTime>11438</TotalTime>
  <Words>888</Words>
  <Application>Microsoft Macintosh PowerPoint</Application>
  <PresentationFormat>Widescreen</PresentationFormat>
  <Paragraphs>163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Apple Symbols</vt:lpstr>
      <vt:lpstr>Arial</vt:lpstr>
      <vt:lpstr>Calibri</vt:lpstr>
      <vt:lpstr>Courier New</vt:lpstr>
      <vt:lpstr>Exo 2</vt:lpstr>
      <vt:lpstr>Exo 2 Semi Bold</vt:lpstr>
      <vt:lpstr>Garamond</vt:lpstr>
      <vt:lpstr>Open Sans</vt:lpstr>
      <vt:lpstr>Open Sans SemiBold</vt:lpstr>
      <vt:lpstr>Verdana</vt:lpstr>
      <vt:lpstr>Wingdings</vt:lpstr>
      <vt:lpstr>SandiaBrand</vt:lpstr>
      <vt:lpstr>Scientific Machine Learning and Tensorflow tutorial</vt:lpstr>
      <vt:lpstr>Physical systems are described by PDE’s</vt:lpstr>
      <vt:lpstr>PDE modeling is hard</vt:lpstr>
      <vt:lpstr>PDE modeling is hard</vt:lpstr>
      <vt:lpstr>PDE modeling is hard</vt:lpstr>
      <vt:lpstr>Operator learning enables PDE discovery</vt:lpstr>
      <vt:lpstr>Operator learning is a generalization of regression</vt:lpstr>
      <vt:lpstr>Three Components of an operator learning method</vt:lpstr>
      <vt:lpstr>Operator learning parameterizations</vt:lpstr>
      <vt:lpstr>MOR-Physics: motivation</vt:lpstr>
      <vt:lpstr>MOR-Physics: Example</vt:lpstr>
      <vt:lpstr>Operator learning parameterizations</vt:lpstr>
      <vt:lpstr>DeepOnet example</vt:lpstr>
      <vt:lpstr>Including a priori knowledge </vt:lpstr>
      <vt:lpstr>Time evolving systems</vt:lpstr>
      <vt:lpstr>Time evolving systems</vt:lpstr>
      <vt:lpstr>Other operator learning frameworks and Related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Patel, Ravi Ghanshyam</cp:lastModifiedBy>
  <cp:revision>281</cp:revision>
  <dcterms:created xsi:type="dcterms:W3CDTF">2023-03-17T19:55:08Z</dcterms:created>
  <dcterms:modified xsi:type="dcterms:W3CDTF">2024-02-02T06:59:24Z</dcterms:modified>
</cp:coreProperties>
</file>